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3" r:id="rId12"/>
    <p:sldId id="265" r:id="rId13"/>
    <p:sldId id="275" r:id="rId14"/>
    <p:sldId id="268" r:id="rId15"/>
    <p:sldId id="269" r:id="rId16"/>
    <p:sldId id="274" r:id="rId17"/>
    <p:sldId id="276" r:id="rId18"/>
    <p:sldId id="277" r:id="rId19"/>
    <p:sldId id="278" r:id="rId20"/>
    <p:sldId id="267" r:id="rId21"/>
    <p:sldId id="279" r:id="rId22"/>
    <p:sldId id="280" r:id="rId23"/>
    <p:sldId id="270" r:id="rId24"/>
    <p:sldId id="271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4" d="100"/>
          <a:sy n="74" d="100"/>
        </p:scale>
        <p:origin x="-2064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2FAD-DBB2-BA4C-BE29-DDB184943829}" type="datetimeFigureOut">
              <a:rPr lang="en-US" smtClean="0"/>
              <a:t>4/8/15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DF555-7F44-7248-A0AD-8D3379A39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57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5402-C8C2-C549-89EC-1C08A4566705}" type="datetimeFigureOut">
              <a:rPr lang="en-US" smtClean="0"/>
              <a:t>4/8/15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B13A3-ED8B-B44C-89E2-273A815FD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in Pink</a:t>
            </a:r>
            <a:r>
              <a:rPr lang="en-US" baseline="0" dirty="0" smtClean="0"/>
              <a:t> Guide 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B13A3-ED8B-B44C-89E2-273A815FD8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4/8/15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4598" y="1591738"/>
            <a:ext cx="4154312" cy="2204057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837938"/>
                </a:solidFill>
                <a:latin typeface="American Typewriter"/>
                <a:cs typeface="American Typewriter"/>
              </a:rPr>
              <a:t>The Case of the Gasping Garbage</a:t>
            </a:r>
            <a:endParaRPr lang="en-US" u="sng" dirty="0">
              <a:solidFill>
                <a:srgbClr val="837938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4598" y="4639733"/>
            <a:ext cx="4154312" cy="104422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U4 W1 Presentation: Lesson Vocabulary, Word Analysis, Amazing Words, and Reading Comprehension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5" name="Picture 4" descr="Gasping Garbage 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11" y="1369192"/>
            <a:ext cx="2635955" cy="41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1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nn.jpg"/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1248318"/>
            <a:ext cx="7591425" cy="4752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034" y="759625"/>
            <a:ext cx="6965245" cy="977386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Skill and Strategy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615" y="1737012"/>
            <a:ext cx="7328664" cy="4264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merican Typewriter"/>
                <a:cs typeface="American Typewriter"/>
              </a:rPr>
              <a:t>Compare and Contrast:</a:t>
            </a: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*When you compare and contrast, you tell how two or more things are alike and different.</a:t>
            </a:r>
          </a:p>
          <a:p>
            <a:pPr marL="0" indent="0">
              <a:buNone/>
            </a:pPr>
            <a:endParaRPr lang="en-US" sz="900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*You can compare and contrast two or more things you read about or compare something you read about with something that you already know.</a:t>
            </a:r>
          </a:p>
          <a:p>
            <a:pPr marL="0" indent="0">
              <a:buNone/>
            </a:pPr>
            <a:endParaRPr lang="en-US" sz="1050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*Use graphic organizers, like Venn Diagrams to help you compare and contrast.</a:t>
            </a:r>
          </a:p>
        </p:txBody>
      </p:sp>
    </p:spTree>
    <p:extLst>
      <p:ext uri="{BB962C8B-B14F-4D97-AF65-F5344CB8AC3E}">
        <p14:creationId xmlns:p14="http://schemas.microsoft.com/office/powerpoint/2010/main" val="57003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837938"/>
                </a:solidFill>
                <a:latin typeface="American Typewriter"/>
                <a:cs typeface="American Typewriter"/>
              </a:rPr>
              <a:t>Skill and Strategy</a:t>
            </a:r>
            <a:endParaRPr lang="en-US" dirty="0">
              <a:solidFill>
                <a:srgbClr val="837938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020067"/>
            <a:ext cx="6196405" cy="3703002"/>
          </a:xfrm>
        </p:spPr>
        <p:txBody>
          <a:bodyPr/>
          <a:lstStyle/>
          <a:p>
            <a:r>
              <a:rPr lang="en-US" b="1" u="sng" dirty="0" smtClean="0">
                <a:latin typeface="American Typewriter"/>
                <a:cs typeface="American Typewriter"/>
              </a:rPr>
              <a:t>Visualize</a:t>
            </a:r>
          </a:p>
          <a:p>
            <a:pPr marL="0" indent="0"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*Good readers visualize as they read.  </a:t>
            </a:r>
          </a:p>
          <a:p>
            <a:pPr marL="0" indent="0">
              <a:buNone/>
            </a:pPr>
            <a:r>
              <a:rPr lang="en-US" sz="2000" dirty="0">
                <a:latin typeface="American Typewriter"/>
                <a:cs typeface="American Typewriter"/>
              </a:rPr>
              <a:t>*</a:t>
            </a:r>
            <a:r>
              <a:rPr lang="en-US" sz="2000" dirty="0" smtClean="0">
                <a:latin typeface="American Typewriter"/>
                <a:cs typeface="American Typewriter"/>
              </a:rPr>
              <a:t>Visualizing helps readers form mental pictures of what they are reading to help them understand ideas and information. </a:t>
            </a:r>
          </a:p>
          <a:p>
            <a:pPr marL="0" indent="0">
              <a:buNone/>
            </a:pPr>
            <a:r>
              <a:rPr lang="en-US" sz="2000" dirty="0">
                <a:latin typeface="American Typewriter"/>
                <a:cs typeface="American Typewriter"/>
              </a:rPr>
              <a:t>*</a:t>
            </a:r>
            <a:r>
              <a:rPr lang="en-US" sz="2000" dirty="0" smtClean="0">
                <a:latin typeface="American Typewriter"/>
                <a:cs typeface="American Typewriter"/>
              </a:rPr>
              <a:t>Try to picture in your mind what the author has written to help the story come to life.</a:t>
            </a:r>
            <a:endParaRPr lang="en-US" sz="2000" dirty="0">
              <a:latin typeface="American Typewriter"/>
              <a:cs typeface="American Typewriter"/>
            </a:endParaRPr>
          </a:p>
        </p:txBody>
      </p:sp>
      <p:pic>
        <p:nvPicPr>
          <p:cNvPr id="4" name="Picture 3" descr="visualiz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030" y="4468740"/>
            <a:ext cx="2013238" cy="148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9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Word Analysis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</a:b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Suffixes: -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ian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, -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ist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, -ism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The Latin suffix –</a:t>
            </a:r>
            <a:r>
              <a:rPr lang="en-US" dirty="0" err="1" smtClean="0">
                <a:latin typeface="American Typewriter"/>
                <a:cs typeface="American Typewriter"/>
              </a:rPr>
              <a:t>ian</a:t>
            </a:r>
            <a:r>
              <a:rPr lang="en-US" dirty="0" smtClean="0">
                <a:latin typeface="American Typewriter"/>
                <a:cs typeface="American Typewriter"/>
              </a:rPr>
              <a:t> and the Greek suffixes –</a:t>
            </a:r>
            <a:r>
              <a:rPr lang="en-US" dirty="0" err="1" smtClean="0">
                <a:latin typeface="American Typewriter"/>
                <a:cs typeface="American Typewriter"/>
              </a:rPr>
              <a:t>ist</a:t>
            </a:r>
            <a:r>
              <a:rPr lang="en-US" dirty="0" smtClean="0">
                <a:latin typeface="American Typewriter"/>
                <a:cs typeface="American Typewriter"/>
              </a:rPr>
              <a:t> and –ism can be added to a word to change the meaning of the word.</a:t>
            </a:r>
          </a:p>
          <a:p>
            <a:pPr marL="0" indent="0">
              <a:buNone/>
            </a:pPr>
            <a:endParaRPr lang="en-US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-</a:t>
            </a:r>
            <a:r>
              <a:rPr lang="en-US" i="1" dirty="0" err="1" smtClean="0">
                <a:latin typeface="American Typewriter"/>
                <a:cs typeface="American Typewriter"/>
              </a:rPr>
              <a:t>ist</a:t>
            </a:r>
            <a:r>
              <a:rPr lang="en-US" i="1" dirty="0" smtClean="0">
                <a:latin typeface="American Typewriter"/>
                <a:cs typeface="American Typewriter"/>
              </a:rPr>
              <a:t> and -</a:t>
            </a:r>
            <a:r>
              <a:rPr lang="en-US" i="1" dirty="0" err="1" smtClean="0">
                <a:latin typeface="American Typewriter"/>
                <a:cs typeface="American Typewriter"/>
              </a:rPr>
              <a:t>ian</a:t>
            </a:r>
            <a:r>
              <a:rPr lang="en-US" i="1" dirty="0" smtClean="0">
                <a:latin typeface="American Typewriter"/>
                <a:cs typeface="American Typewriter"/>
              </a:rPr>
              <a:t>:</a:t>
            </a:r>
            <a:r>
              <a:rPr lang="en-US" dirty="0" smtClean="0">
                <a:latin typeface="American Typewriter"/>
                <a:cs typeface="American Typewriter"/>
              </a:rPr>
              <a:t> one who__________</a:t>
            </a:r>
          </a:p>
          <a:p>
            <a:pPr marL="0" indent="0">
              <a:buNone/>
            </a:pPr>
            <a:r>
              <a:rPr lang="en-US" i="1" dirty="0" smtClean="0">
                <a:latin typeface="American Typewriter"/>
                <a:cs typeface="American Typewriter"/>
              </a:rPr>
              <a:t>-ism:</a:t>
            </a:r>
            <a:r>
              <a:rPr lang="en-US" dirty="0" smtClean="0">
                <a:latin typeface="American Typewriter"/>
                <a:cs typeface="American Typewriter"/>
              </a:rPr>
              <a:t> the act or process of doing something</a:t>
            </a:r>
            <a:endParaRPr lang="en-US" i="1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3377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Word Analysis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Let’s Practice!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11162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*Choose a word from the first column and then choose a suffix and let’s see if we can figure out the meaning or the word.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023" y="3444221"/>
            <a:ext cx="30975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merican Typewriter"/>
                <a:cs typeface="American Typewriter"/>
              </a:rPr>
              <a:t>WORDS</a:t>
            </a:r>
          </a:p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novel</a:t>
            </a:r>
          </a:p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magic</a:t>
            </a:r>
          </a:p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tour</a:t>
            </a:r>
          </a:p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violin</a:t>
            </a:r>
          </a:p>
          <a:p>
            <a:pPr algn="ctr"/>
            <a:r>
              <a:rPr lang="en-US" dirty="0">
                <a:latin typeface="American Typewriter"/>
                <a:cs typeface="American Typewriter"/>
              </a:rPr>
              <a:t>l</a:t>
            </a:r>
            <a:r>
              <a:rPr lang="en-US" dirty="0" smtClean="0">
                <a:latin typeface="American Typewriter"/>
                <a:cs typeface="American Typewriter"/>
              </a:rPr>
              <a:t>ibrary</a:t>
            </a:r>
          </a:p>
          <a:p>
            <a:pPr algn="ctr"/>
            <a:r>
              <a:rPr lang="en-US" dirty="0">
                <a:latin typeface="American Typewriter"/>
                <a:cs typeface="American Typewriter"/>
              </a:rPr>
              <a:t>c</a:t>
            </a:r>
            <a:r>
              <a:rPr lang="en-US" dirty="0" smtClean="0">
                <a:latin typeface="American Typewriter"/>
                <a:cs typeface="American Typewriter"/>
              </a:rPr>
              <a:t>ritic</a:t>
            </a:r>
          </a:p>
          <a:p>
            <a:pPr algn="ctr"/>
            <a:r>
              <a:rPr lang="en-US" dirty="0">
                <a:latin typeface="American Typewriter"/>
                <a:cs typeface="American Typewriter"/>
              </a:rPr>
              <a:t>e</a:t>
            </a:r>
            <a:r>
              <a:rPr lang="en-US" dirty="0" smtClean="0">
                <a:latin typeface="American Typewriter"/>
                <a:cs typeface="American Typewriter"/>
              </a:rPr>
              <a:t>nvironmental</a:t>
            </a:r>
          </a:p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history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1928" y="3444221"/>
            <a:ext cx="3097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merican Typewriter"/>
                <a:cs typeface="American Typewriter"/>
              </a:rPr>
              <a:t>SUFFIX</a:t>
            </a:r>
          </a:p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-</a:t>
            </a:r>
            <a:r>
              <a:rPr lang="en-US" dirty="0" err="1" smtClean="0">
                <a:latin typeface="American Typewriter"/>
                <a:cs typeface="American Typewriter"/>
              </a:rPr>
              <a:t>ian</a:t>
            </a:r>
            <a:endParaRPr lang="en-US" dirty="0" smtClean="0">
              <a:latin typeface="American Typewriter"/>
              <a:cs typeface="American Typewriter"/>
            </a:endParaRPr>
          </a:p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-ism</a:t>
            </a:r>
          </a:p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-</a:t>
            </a:r>
            <a:r>
              <a:rPr lang="en-US" dirty="0" err="1" smtClean="0">
                <a:latin typeface="American Typewriter"/>
                <a:cs typeface="American Typewriter"/>
              </a:rPr>
              <a:t>ist</a:t>
            </a:r>
            <a:endParaRPr lang="en-U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787496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Amazing Words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2520743" cy="360381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American Typewriter"/>
                <a:cs typeface="American Typewriter"/>
              </a:rPr>
              <a:t>i</a:t>
            </a:r>
            <a:r>
              <a:rPr lang="en-US" sz="2000" b="1" dirty="0" smtClean="0">
                <a:latin typeface="American Typewriter"/>
                <a:cs typeface="American Typewriter"/>
              </a:rPr>
              <a:t>nvisible:</a:t>
            </a:r>
            <a:r>
              <a:rPr lang="en-US" sz="2000" dirty="0" smtClean="0">
                <a:latin typeface="American Typewriter"/>
                <a:cs typeface="American Typewriter"/>
              </a:rPr>
              <a:t> </a:t>
            </a:r>
            <a:r>
              <a:rPr lang="en-US" sz="2000" dirty="0" err="1" smtClean="0">
                <a:latin typeface="American Typewriter"/>
                <a:cs typeface="American Typewriter"/>
              </a:rPr>
              <a:t>adj</a:t>
            </a:r>
            <a:endParaRPr lang="en-US" sz="2000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Unable to be seen, not visible to the eye</a:t>
            </a: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</p:txBody>
      </p:sp>
      <p:pic>
        <p:nvPicPr>
          <p:cNvPr id="4" name="Picture 3" descr="invisible-m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9" y="4087934"/>
            <a:ext cx="2520743" cy="163513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938158" y="2119257"/>
            <a:ext cx="252074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n-US" sz="2000" b="1" dirty="0">
                <a:latin typeface="American Typewriter"/>
                <a:cs typeface="American Typewriter"/>
              </a:rPr>
              <a:t>p</a:t>
            </a:r>
            <a:r>
              <a:rPr lang="en-US" sz="2000" b="1" dirty="0" smtClean="0">
                <a:latin typeface="American Typewriter"/>
                <a:cs typeface="American Typewriter"/>
              </a:rPr>
              <a:t>retending:</a:t>
            </a:r>
            <a:r>
              <a:rPr lang="en-US" sz="2000" dirty="0" smtClean="0">
                <a:latin typeface="American Typewriter"/>
                <a:cs typeface="American Typewriter"/>
              </a:rPr>
              <a:t> verb</a:t>
            </a:r>
          </a:p>
          <a:p>
            <a:pPr marL="0" indent="0">
              <a:buFont typeface="Brush Script MT" pitchFamily="66" charset="0"/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To act as if something is true when not true</a:t>
            </a:r>
          </a:p>
          <a:p>
            <a:pPr marL="0" indent="0">
              <a:buFont typeface="Brush Script MT" pitchFamily="66" charset="0"/>
              <a:buNone/>
            </a:pPr>
            <a:endParaRPr lang="en-US" dirty="0" smtClean="0">
              <a:latin typeface="American Typewriter"/>
              <a:cs typeface="American Typewriter"/>
            </a:endParaRPr>
          </a:p>
        </p:txBody>
      </p:sp>
      <p:pic>
        <p:nvPicPr>
          <p:cNvPr id="6" name="Picture 5" descr="PRetendin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00" y="4037002"/>
            <a:ext cx="2445801" cy="18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3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Amazing Words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2520743" cy="360381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American Typewriter"/>
                <a:cs typeface="American Typewriter"/>
              </a:rPr>
              <a:t>fooled</a:t>
            </a:r>
            <a:r>
              <a:rPr lang="en-US" sz="2000" dirty="0" smtClean="0">
                <a:latin typeface="American Typewriter"/>
                <a:cs typeface="American Typewriter"/>
              </a:rPr>
              <a:t>: noun</a:t>
            </a:r>
          </a:p>
          <a:p>
            <a:pPr marL="0" indent="0"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A person who lacks good sense or </a:t>
            </a:r>
            <a:r>
              <a:rPr lang="en-US" sz="2000" dirty="0" err="1" smtClean="0">
                <a:latin typeface="American Typewriter"/>
                <a:cs typeface="American Typewriter"/>
              </a:rPr>
              <a:t>judgement</a:t>
            </a:r>
            <a:r>
              <a:rPr lang="en-US" sz="2000" dirty="0" smtClean="0">
                <a:latin typeface="American Typewriter"/>
                <a:cs typeface="American Typewriter"/>
              </a:rPr>
              <a:t> </a:t>
            </a: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38158" y="2119257"/>
            <a:ext cx="252074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n-US" sz="2000" b="1" dirty="0">
                <a:latin typeface="American Typewriter"/>
                <a:cs typeface="American Typewriter"/>
              </a:rPr>
              <a:t>j</a:t>
            </a:r>
            <a:r>
              <a:rPr lang="en-US" sz="2000" b="1" dirty="0" smtClean="0">
                <a:latin typeface="American Typewriter"/>
                <a:cs typeface="American Typewriter"/>
              </a:rPr>
              <a:t>udge</a:t>
            </a:r>
            <a:r>
              <a:rPr lang="en-US" sz="2000" dirty="0" smtClean="0">
                <a:latin typeface="American Typewriter"/>
                <a:cs typeface="American Typewriter"/>
              </a:rPr>
              <a:t>: verb</a:t>
            </a:r>
          </a:p>
          <a:p>
            <a:pPr marL="0" indent="0">
              <a:buFont typeface="Brush Script MT" pitchFamily="66" charset="0"/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To form an opinion about someone or something after careful thought</a:t>
            </a:r>
          </a:p>
          <a:p>
            <a:pPr marL="0" indent="0">
              <a:buFont typeface="Brush Script MT" pitchFamily="66" charset="0"/>
              <a:buNone/>
            </a:pPr>
            <a:endParaRPr lang="en-US" dirty="0" smtClean="0">
              <a:latin typeface="American Typewriter"/>
              <a:cs typeface="American Typewriter"/>
            </a:endParaRPr>
          </a:p>
        </p:txBody>
      </p:sp>
      <p:pic>
        <p:nvPicPr>
          <p:cNvPr id="8" name="Picture 7" descr="Jud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91" y="3913887"/>
            <a:ext cx="1455609" cy="1940812"/>
          </a:xfrm>
          <a:prstGeom prst="rect">
            <a:avLst/>
          </a:prstGeom>
        </p:spPr>
      </p:pic>
      <p:pic>
        <p:nvPicPr>
          <p:cNvPr id="7" name="Picture 6" descr="bad judge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9" y="3913887"/>
            <a:ext cx="2484521" cy="185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0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4598" y="1227313"/>
            <a:ext cx="4859869" cy="116769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37938"/>
                </a:solidFill>
                <a:latin typeface="American Typewriter"/>
                <a:cs typeface="American Typewriter"/>
              </a:rPr>
              <a:t>The Case of the Gasping Garbage</a:t>
            </a:r>
            <a:endParaRPr lang="en-US" dirty="0">
              <a:solidFill>
                <a:srgbClr val="837938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4598" y="4639733"/>
            <a:ext cx="4154312" cy="104422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U4 WK 1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Day 2: Word Analysis, Amazing Words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5" name="Picture 4" descr="Gasping Garbage 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227314"/>
            <a:ext cx="2142066" cy="457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1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Word Analysis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Let’s Practice!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70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American Typewriter"/>
                <a:cs typeface="American Typewriter"/>
              </a:rPr>
              <a:t>novel+</a:t>
            </a:r>
            <a:r>
              <a:rPr lang="en-US" i="1" dirty="0" err="1" smtClean="0">
                <a:solidFill>
                  <a:srgbClr val="837938"/>
                </a:solidFill>
                <a:latin typeface="American Typewriter"/>
                <a:cs typeface="American Typewriter"/>
              </a:rPr>
              <a:t>ist</a:t>
            </a:r>
            <a:r>
              <a:rPr lang="en-US" dirty="0" smtClean="0">
                <a:latin typeface="American Typewriter"/>
                <a:cs typeface="American Typewriter"/>
              </a:rPr>
              <a:t>= </a:t>
            </a:r>
            <a:r>
              <a:rPr lang="en-US" dirty="0" smtClean="0">
                <a:solidFill>
                  <a:srgbClr val="2E2224"/>
                </a:solidFill>
                <a:latin typeface="American Typewriter"/>
                <a:cs typeface="American Typewriter"/>
              </a:rPr>
              <a:t>novelist</a:t>
            </a: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What is a novelist?</a:t>
            </a:r>
          </a:p>
          <a:p>
            <a:pPr marL="0" indent="0">
              <a:buNone/>
            </a:pPr>
            <a:r>
              <a:rPr lang="en-US" dirty="0">
                <a:latin typeface="American Typewriter"/>
                <a:cs typeface="American Typewriter"/>
              </a:rPr>
              <a:t>	</a:t>
            </a:r>
            <a:r>
              <a:rPr lang="en-US" dirty="0" smtClean="0">
                <a:latin typeface="American Typewriter"/>
                <a:cs typeface="American Typewriter"/>
              </a:rPr>
              <a:t> A person who writes a novel.</a:t>
            </a:r>
          </a:p>
          <a:p>
            <a:pPr marL="0" indent="0">
              <a:buNone/>
            </a:pPr>
            <a:endParaRPr lang="en-US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err="1" smtClean="0">
                <a:latin typeface="American Typewriter"/>
                <a:cs typeface="American Typewriter"/>
              </a:rPr>
              <a:t>magician+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ian</a:t>
            </a:r>
            <a:r>
              <a:rPr lang="en-US" i="1" dirty="0" smtClean="0">
                <a:solidFill>
                  <a:srgbClr val="2E2224"/>
                </a:solidFill>
                <a:latin typeface="American Typewriter"/>
                <a:cs typeface="American Typewriter"/>
              </a:rPr>
              <a:t>=</a:t>
            </a:r>
            <a:r>
              <a:rPr lang="en-US" dirty="0" smtClean="0">
                <a:solidFill>
                  <a:srgbClr val="2E2224"/>
                </a:solidFill>
                <a:latin typeface="American Typewriter"/>
                <a:cs typeface="American Typewriter"/>
              </a:rPr>
              <a:t>magician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2E2224"/>
                </a:solidFill>
                <a:latin typeface="American Typewriter"/>
                <a:cs typeface="American Typewriter"/>
              </a:rPr>
              <a:t>What is a magician? </a:t>
            </a:r>
          </a:p>
          <a:p>
            <a:pPr marL="0" indent="0">
              <a:buNone/>
            </a:pPr>
            <a:r>
              <a:rPr lang="en-US" dirty="0">
                <a:solidFill>
                  <a:srgbClr val="2E2224"/>
                </a:solidFill>
                <a:latin typeface="American Typewriter"/>
                <a:cs typeface="American Typewriter"/>
              </a:rPr>
              <a:t>	</a:t>
            </a:r>
            <a:r>
              <a:rPr lang="en-US" dirty="0" smtClean="0">
                <a:solidFill>
                  <a:srgbClr val="2E2224"/>
                </a:solidFill>
                <a:latin typeface="American Typewriter"/>
                <a:cs typeface="American Typewriter"/>
              </a:rPr>
              <a:t>A person who does magic.</a:t>
            </a:r>
            <a:endParaRPr lang="en-U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402368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27082"/>
            <a:ext cx="6965245" cy="1202485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837938"/>
                </a:solidFill>
                <a:latin typeface="American Typewriter"/>
                <a:cs typeface="American Typewriter"/>
              </a:rPr>
              <a:t>Word Analysis</a:t>
            </a:r>
            <a:br>
              <a:rPr lang="en-US" dirty="0" smtClean="0">
                <a:solidFill>
                  <a:srgbClr val="837938"/>
                </a:solidFill>
                <a:latin typeface="American Typewriter"/>
                <a:cs typeface="American Typewriter"/>
              </a:rPr>
            </a:br>
            <a:r>
              <a:rPr lang="en-US" dirty="0" smtClean="0">
                <a:solidFill>
                  <a:srgbClr val="837938"/>
                </a:solidFill>
                <a:latin typeface="American Typewriter"/>
                <a:cs typeface="American Typewriter"/>
              </a:rPr>
              <a:t>Your turn!</a:t>
            </a:r>
            <a:endParaRPr lang="en-US" dirty="0">
              <a:solidFill>
                <a:srgbClr val="837938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97760"/>
            <a:ext cx="6196405" cy="6429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Let’s determine the meaning of the words in each sentence.</a:t>
            </a:r>
          </a:p>
          <a:p>
            <a:pPr marL="0" indent="0">
              <a:buNone/>
            </a:pP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3039" y="2361485"/>
            <a:ext cx="43789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merican Typewriter"/>
                <a:cs typeface="American Typewriter"/>
              </a:rPr>
              <a:t>After the presentation, a talented</a:t>
            </a:r>
            <a:r>
              <a:rPr lang="en-US" sz="1600" u="sng" dirty="0">
                <a:latin typeface="American Typewriter"/>
                <a:cs typeface="American Typewriter"/>
              </a:rPr>
              <a:t> </a:t>
            </a:r>
            <a:r>
              <a:rPr lang="en-US" sz="1600" b="1" u="sng" dirty="0" smtClean="0">
                <a:latin typeface="American Typewriter"/>
                <a:cs typeface="American Typewriter"/>
              </a:rPr>
              <a:t>magician</a:t>
            </a:r>
            <a:r>
              <a:rPr lang="en-US" sz="1600" dirty="0" smtClean="0">
                <a:latin typeface="American Typewriter"/>
                <a:cs typeface="American Typewriter"/>
              </a:rPr>
              <a:t> entertained us.</a:t>
            </a:r>
          </a:p>
          <a:p>
            <a:endParaRPr lang="en-US" sz="1600" dirty="0">
              <a:latin typeface="American Typewriter"/>
              <a:cs typeface="American Typewriter"/>
            </a:endParaRPr>
          </a:p>
          <a:p>
            <a:r>
              <a:rPr lang="en-US" sz="1600" dirty="0" smtClean="0">
                <a:latin typeface="American Typewriter"/>
                <a:cs typeface="American Typewriter"/>
              </a:rPr>
              <a:t>A: person who recites poetry</a:t>
            </a:r>
          </a:p>
          <a:p>
            <a:r>
              <a:rPr lang="en-US" sz="1600" dirty="0" smtClean="0">
                <a:latin typeface="American Typewriter"/>
                <a:cs typeface="American Typewriter"/>
              </a:rPr>
              <a:t>B: person skilled in magic</a:t>
            </a:r>
          </a:p>
          <a:p>
            <a:r>
              <a:rPr lang="en-US" sz="1600" dirty="0" smtClean="0">
                <a:latin typeface="American Typewriter"/>
                <a:cs typeface="American Typewriter"/>
              </a:rPr>
              <a:t>C: person who studies how magnets work</a:t>
            </a:r>
          </a:p>
          <a:p>
            <a:r>
              <a:rPr lang="en-US" sz="1600" dirty="0" smtClean="0">
                <a:latin typeface="American Typewriter"/>
                <a:cs typeface="American Typewriter"/>
              </a:rPr>
              <a:t>D: person who draws funny portraits</a:t>
            </a:r>
            <a:endParaRPr lang="en-US" sz="1600" dirty="0">
              <a:latin typeface="American Typewriter"/>
              <a:cs typeface="American Typewri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8250" y="2344952"/>
            <a:ext cx="2821518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What does –</a:t>
            </a:r>
            <a:r>
              <a:rPr lang="en-US" dirty="0" err="1" smtClean="0">
                <a:latin typeface="American Typewriter"/>
                <a:cs typeface="American Typewriter"/>
              </a:rPr>
              <a:t>ian</a:t>
            </a:r>
            <a:r>
              <a:rPr lang="en-US" dirty="0" smtClean="0">
                <a:latin typeface="American Typewriter"/>
                <a:cs typeface="American Typewriter"/>
              </a:rPr>
              <a:t> mean in the underlined word?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85649" y="3045864"/>
            <a:ext cx="2798231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-</a:t>
            </a:r>
            <a:r>
              <a:rPr lang="en-US" dirty="0" err="1" smtClean="0">
                <a:latin typeface="American Typewriter"/>
                <a:cs typeface="American Typewriter"/>
              </a:rPr>
              <a:t>ian</a:t>
            </a:r>
            <a:r>
              <a:rPr lang="en-US" dirty="0" smtClean="0">
                <a:latin typeface="American Typewriter"/>
                <a:cs typeface="American Typewriter"/>
              </a:rPr>
              <a:t> means one who____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4919" y="4223916"/>
            <a:ext cx="4378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merican Typewriter"/>
                <a:cs typeface="American Typewriter"/>
              </a:rPr>
              <a:t>The </a:t>
            </a:r>
            <a:r>
              <a:rPr lang="en-US" sz="1600" b="1" u="sng" dirty="0" smtClean="0">
                <a:latin typeface="American Typewriter"/>
                <a:cs typeface="American Typewriter"/>
              </a:rPr>
              <a:t>pianist</a:t>
            </a:r>
            <a:r>
              <a:rPr lang="en-US" sz="1600" dirty="0" smtClean="0">
                <a:latin typeface="American Typewriter"/>
                <a:cs typeface="American Typewriter"/>
              </a:rPr>
              <a:t> played a beautiful song.</a:t>
            </a:r>
          </a:p>
          <a:p>
            <a:endParaRPr lang="en-US" sz="1600" dirty="0">
              <a:latin typeface="American Typewriter"/>
              <a:cs typeface="American Typewriter"/>
            </a:endParaRPr>
          </a:p>
          <a:p>
            <a:r>
              <a:rPr lang="en-US" sz="1600" dirty="0" smtClean="0">
                <a:latin typeface="American Typewriter"/>
                <a:cs typeface="American Typewriter"/>
              </a:rPr>
              <a:t>A: person who plays the piano</a:t>
            </a:r>
          </a:p>
          <a:p>
            <a:r>
              <a:rPr lang="en-US" sz="1600" dirty="0" smtClean="0">
                <a:latin typeface="American Typewriter"/>
                <a:cs typeface="American Typewriter"/>
              </a:rPr>
              <a:t>B: person who tunes a piano</a:t>
            </a:r>
          </a:p>
          <a:p>
            <a:r>
              <a:rPr lang="en-US" sz="1600" dirty="0" smtClean="0">
                <a:latin typeface="American Typewriter"/>
                <a:cs typeface="American Typewriter"/>
              </a:rPr>
              <a:t>C: person who makes a piano</a:t>
            </a:r>
          </a:p>
          <a:p>
            <a:r>
              <a:rPr lang="en-US" sz="1600" dirty="0" smtClean="0">
                <a:latin typeface="American Typewriter"/>
                <a:cs typeface="American Typewriter"/>
              </a:rPr>
              <a:t>D: person who listens to piano music</a:t>
            </a:r>
            <a:endParaRPr lang="en-US" sz="1600" dirty="0">
              <a:latin typeface="American Typewriter"/>
              <a:cs typeface="American Typewrit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6775" y="4418227"/>
            <a:ext cx="2821518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What does –</a:t>
            </a:r>
            <a:r>
              <a:rPr lang="en-US" dirty="0" err="1" smtClean="0">
                <a:latin typeface="American Typewriter"/>
                <a:cs typeface="American Typewriter"/>
              </a:rPr>
              <a:t>ist</a:t>
            </a:r>
            <a:r>
              <a:rPr lang="en-US" dirty="0" smtClean="0">
                <a:latin typeface="American Typewriter"/>
                <a:cs typeface="American Typewriter"/>
              </a:rPr>
              <a:t> mean in the underlined word?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0062" y="5293764"/>
            <a:ext cx="2798231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-</a:t>
            </a:r>
            <a:r>
              <a:rPr lang="en-US" dirty="0" err="1" smtClean="0">
                <a:latin typeface="American Typewriter"/>
                <a:cs typeface="American Typewriter"/>
              </a:rPr>
              <a:t>ist</a:t>
            </a:r>
            <a:r>
              <a:rPr lang="en-US" dirty="0" smtClean="0">
                <a:latin typeface="American Typewriter"/>
                <a:cs typeface="American Typewriter"/>
              </a:rPr>
              <a:t> means one who____</a:t>
            </a:r>
            <a:endParaRPr lang="en-U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16574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74108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Skill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Let’s Remember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pic>
        <p:nvPicPr>
          <p:cNvPr id="4" name="Content Placeholder 3" descr="venn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3" b="3553"/>
          <a:stretch>
            <a:fillRect/>
          </a:stretch>
        </p:blipFill>
        <p:spPr>
          <a:xfrm>
            <a:off x="1463040" y="2039882"/>
            <a:ext cx="6196405" cy="360381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52148" y="2039882"/>
            <a:ext cx="7328664" cy="39614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n-US" sz="2800" b="1" dirty="0" smtClean="0">
                <a:latin typeface="American Typewriter"/>
                <a:cs typeface="American Typewriter"/>
              </a:rPr>
              <a:t>Compare and Contrast:</a:t>
            </a:r>
          </a:p>
          <a:p>
            <a:pPr marL="0" indent="0">
              <a:buFont typeface="Brush Script MT" pitchFamily="66" charset="0"/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*When you compare and contrast, you tell how two or more things are alike and different.</a:t>
            </a:r>
          </a:p>
          <a:p>
            <a:pPr marL="0" indent="0">
              <a:buFont typeface="Brush Script MT" pitchFamily="66" charset="0"/>
              <a:buNone/>
            </a:pPr>
            <a:endParaRPr lang="en-US" sz="900" dirty="0" smtClean="0">
              <a:latin typeface="American Typewriter"/>
              <a:cs typeface="American Typewriter"/>
            </a:endParaRPr>
          </a:p>
          <a:p>
            <a:pPr marL="0" indent="0">
              <a:buFont typeface="Brush Script MT" pitchFamily="66" charset="0"/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*You can compare and contrast two or more things you read about or compare something you read about with something that you already know.</a:t>
            </a:r>
          </a:p>
          <a:p>
            <a:pPr marL="0" indent="0">
              <a:buFont typeface="Brush Script MT" pitchFamily="66" charset="0"/>
              <a:buNone/>
            </a:pPr>
            <a:endParaRPr lang="en-US" sz="1050" dirty="0" smtClean="0">
              <a:latin typeface="American Typewriter"/>
              <a:cs typeface="American Typewriter"/>
            </a:endParaRPr>
          </a:p>
          <a:p>
            <a:pPr marL="0" indent="0">
              <a:buFont typeface="Brush Script MT" pitchFamily="66" charset="0"/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*Use graphic organizers, like Venn Diagrams to help you compare and contrast.</a:t>
            </a:r>
          </a:p>
        </p:txBody>
      </p:sp>
    </p:spTree>
    <p:extLst>
      <p:ext uri="{BB962C8B-B14F-4D97-AF65-F5344CB8AC3E}">
        <p14:creationId xmlns:p14="http://schemas.microsoft.com/office/powerpoint/2010/main" val="398533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Lesson Vocabulary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3188342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American Typewriter"/>
                <a:cs typeface="American Typewriter"/>
              </a:rPr>
              <a:t>a</a:t>
            </a:r>
            <a:r>
              <a:rPr lang="en-US" sz="2800" b="1" dirty="0" smtClean="0">
                <a:latin typeface="American Typewriter"/>
                <a:cs typeface="American Typewriter"/>
              </a:rPr>
              <a:t>nalysis</a:t>
            </a:r>
          </a:p>
          <a:p>
            <a:pPr marL="0" indent="0">
              <a:buNone/>
            </a:pPr>
            <a:endParaRPr lang="en-US" sz="700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noun (it is a thing)</a:t>
            </a:r>
          </a:p>
          <a:p>
            <a:pPr marL="0" indent="0">
              <a:buNone/>
            </a:pPr>
            <a:endParaRPr lang="en-US" sz="1050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Separation of anything into its parts or elements to find out what it is made of.</a:t>
            </a: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</p:txBody>
      </p:sp>
      <p:pic>
        <p:nvPicPr>
          <p:cNvPr id="4" name="Picture 3" descr="analysi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3" y="2119257"/>
            <a:ext cx="3645950" cy="2611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3333" y="5016500"/>
            <a:ext cx="4064000" cy="646331"/>
          </a:xfrm>
          <a:prstGeom prst="rect">
            <a:avLst/>
          </a:prstGeom>
          <a:solidFill>
            <a:srgbClr val="D0C792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merican Typewriter"/>
                <a:cs typeface="American Typewriter"/>
              </a:rPr>
              <a:t>Does it look like she is scanning it quickly or carefully examining it?</a:t>
            </a:r>
            <a:endParaRPr lang="en-US" i="1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20379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Skill and Strategy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Now it is your turn!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Compare and Contrast: </a:t>
            </a: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How are these two characters alike?</a:t>
            </a: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How are they different?</a:t>
            </a:r>
          </a:p>
        </p:txBody>
      </p:sp>
      <p:pic>
        <p:nvPicPr>
          <p:cNvPr id="4" name="Picture 3" descr="Cinderell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09" y="3600776"/>
            <a:ext cx="2384264" cy="2522283"/>
          </a:xfrm>
          <a:prstGeom prst="rect">
            <a:avLst/>
          </a:prstGeom>
        </p:spPr>
      </p:pic>
      <p:pic>
        <p:nvPicPr>
          <p:cNvPr id="5" name="Picture 4" descr="Ariel_merma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45" y="3600775"/>
            <a:ext cx="2170189" cy="252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3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837938"/>
                </a:solidFill>
                <a:latin typeface="American Typewriter"/>
                <a:cs typeface="American Typewriter"/>
              </a:rPr>
              <a:t>Word Analysis</a:t>
            </a:r>
            <a:br>
              <a:rPr lang="en-US" dirty="0" smtClean="0">
                <a:solidFill>
                  <a:srgbClr val="837938"/>
                </a:solidFill>
                <a:latin typeface="American Typewriter"/>
                <a:cs typeface="American Typewriter"/>
              </a:rPr>
            </a:br>
            <a:r>
              <a:rPr lang="en-US" dirty="0" smtClean="0">
                <a:solidFill>
                  <a:srgbClr val="837938"/>
                </a:solidFill>
                <a:latin typeface="American Typewriter"/>
                <a:cs typeface="American Typewriter"/>
              </a:rPr>
              <a:t>Do you remember?</a:t>
            </a:r>
            <a:endParaRPr lang="en-US" dirty="0">
              <a:solidFill>
                <a:srgbClr val="837938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49" y="2119257"/>
            <a:ext cx="5699125" cy="18177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The </a:t>
            </a:r>
            <a:r>
              <a:rPr lang="en-US" b="1" u="sng" dirty="0" smtClean="0">
                <a:latin typeface="American Typewriter"/>
                <a:cs typeface="American Typewriter"/>
              </a:rPr>
              <a:t>naturalist</a:t>
            </a:r>
            <a:r>
              <a:rPr lang="en-US" dirty="0" smtClean="0">
                <a:latin typeface="American Typewriter"/>
                <a:cs typeface="American Typewriter"/>
              </a:rPr>
              <a:t>  was our tour guide through the park.</a:t>
            </a:r>
          </a:p>
          <a:p>
            <a:pPr marL="0" indent="0">
              <a:buNone/>
            </a:pPr>
            <a:r>
              <a:rPr lang="en-US" sz="2200" dirty="0" smtClean="0">
                <a:latin typeface="American Typewriter"/>
                <a:cs typeface="American Typewriter"/>
              </a:rPr>
              <a:t>A: person who creates art on walls</a:t>
            </a:r>
          </a:p>
          <a:p>
            <a:pPr marL="0" indent="0">
              <a:buNone/>
            </a:pPr>
            <a:r>
              <a:rPr lang="en-US" sz="2200" dirty="0" smtClean="0">
                <a:latin typeface="American Typewriter"/>
                <a:cs typeface="American Typewriter"/>
              </a:rPr>
              <a:t>B: person who organizes things</a:t>
            </a:r>
          </a:p>
          <a:p>
            <a:pPr marL="0" indent="0">
              <a:buNone/>
            </a:pPr>
            <a:r>
              <a:rPr lang="en-US" sz="2200" dirty="0" smtClean="0">
                <a:latin typeface="American Typewriter"/>
                <a:cs typeface="American Typewriter"/>
              </a:rPr>
              <a:t>C: person who seems to know everything</a:t>
            </a:r>
          </a:p>
          <a:p>
            <a:pPr marL="0" indent="0">
              <a:buNone/>
            </a:pPr>
            <a:r>
              <a:rPr lang="en-US" sz="2200" dirty="0" smtClean="0">
                <a:latin typeface="American Typewriter"/>
                <a:cs typeface="American Typewriter"/>
              </a:rPr>
              <a:t>D: person who studies nature</a:t>
            </a:r>
            <a:endParaRPr lang="en-US" sz="2200" dirty="0">
              <a:latin typeface="American Typewriter"/>
              <a:cs typeface="American Typewri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7352" y="2413000"/>
            <a:ext cx="2661165" cy="646331"/>
          </a:xfrm>
          <a:prstGeom prst="rect">
            <a:avLst/>
          </a:prstGeom>
          <a:solidFill>
            <a:srgbClr val="D0C79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What is the meaning of –</a:t>
            </a:r>
            <a:r>
              <a:rPr lang="en-US" dirty="0" err="1" smtClean="0">
                <a:latin typeface="American Typewriter"/>
                <a:cs typeface="American Typewriter"/>
              </a:rPr>
              <a:t>ist</a:t>
            </a:r>
            <a:r>
              <a:rPr lang="en-US" dirty="0" smtClean="0">
                <a:latin typeface="American Typewriter"/>
                <a:cs typeface="American Typewriter"/>
              </a:rPr>
              <a:t>?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46149" y="4287782"/>
            <a:ext cx="5699125" cy="18177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Kevin’s </a:t>
            </a:r>
            <a:r>
              <a:rPr lang="en-US" b="1" u="sng" dirty="0" smtClean="0">
                <a:latin typeface="American Typewriter"/>
                <a:cs typeface="American Typewriter"/>
              </a:rPr>
              <a:t>idealism</a:t>
            </a:r>
            <a:r>
              <a:rPr lang="en-US" dirty="0" smtClean="0">
                <a:latin typeface="American Typewriter"/>
                <a:cs typeface="American Typewriter"/>
              </a:rPr>
              <a:t> helps him resist all temptations that come his way.</a:t>
            </a:r>
          </a:p>
          <a:p>
            <a:pPr marL="0" indent="0">
              <a:buFont typeface="Brush Script MT" pitchFamily="66" charset="0"/>
              <a:buNone/>
            </a:pPr>
            <a:r>
              <a:rPr lang="en-US" sz="2200" dirty="0" smtClean="0">
                <a:latin typeface="American Typewriter"/>
                <a:cs typeface="American Typewriter"/>
              </a:rPr>
              <a:t>A: having high ideals</a:t>
            </a:r>
          </a:p>
          <a:p>
            <a:pPr marL="0" indent="0">
              <a:buFont typeface="Brush Script MT" pitchFamily="66" charset="0"/>
              <a:buNone/>
            </a:pPr>
            <a:r>
              <a:rPr lang="en-US" sz="2200" dirty="0" smtClean="0">
                <a:latin typeface="American Typewriter"/>
                <a:cs typeface="American Typewriter"/>
              </a:rPr>
              <a:t>B: having original ideas</a:t>
            </a:r>
          </a:p>
          <a:p>
            <a:pPr marL="0" indent="0">
              <a:buFont typeface="Brush Script MT" pitchFamily="66" charset="0"/>
              <a:buNone/>
            </a:pPr>
            <a:r>
              <a:rPr lang="en-US" sz="2200" dirty="0" smtClean="0">
                <a:latin typeface="American Typewriter"/>
                <a:cs typeface="American Typewriter"/>
              </a:rPr>
              <a:t>C: person who seems to know everything</a:t>
            </a:r>
          </a:p>
          <a:p>
            <a:pPr marL="0" indent="0">
              <a:buFont typeface="Brush Script MT" pitchFamily="66" charset="0"/>
              <a:buNone/>
            </a:pPr>
            <a:r>
              <a:rPr lang="en-US" sz="2200" dirty="0" smtClean="0">
                <a:latin typeface="American Typewriter"/>
                <a:cs typeface="American Typewriter"/>
              </a:rPr>
              <a:t>D: person who studies nature</a:t>
            </a:r>
            <a:endParaRPr lang="en-US" sz="2200" dirty="0">
              <a:latin typeface="American Typewriter"/>
              <a:cs typeface="American Typewri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9125" y="4756834"/>
            <a:ext cx="2361143" cy="646331"/>
          </a:xfrm>
          <a:prstGeom prst="rect">
            <a:avLst/>
          </a:prstGeom>
          <a:solidFill>
            <a:srgbClr val="D0C79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What is the meaning of -ism</a:t>
            </a:r>
            <a:endParaRPr lang="en-U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60315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837938"/>
                </a:solidFill>
                <a:latin typeface="American Typewriter"/>
                <a:cs typeface="American Typewriter"/>
              </a:rPr>
              <a:t>Word Analysis</a:t>
            </a:r>
            <a:br>
              <a:rPr lang="en-US" dirty="0" smtClean="0">
                <a:solidFill>
                  <a:srgbClr val="837938"/>
                </a:solidFill>
                <a:latin typeface="American Typewriter"/>
                <a:cs typeface="American Typewriter"/>
              </a:rPr>
            </a:br>
            <a:r>
              <a:rPr lang="en-US" dirty="0" smtClean="0">
                <a:solidFill>
                  <a:srgbClr val="837938"/>
                </a:solidFill>
                <a:latin typeface="American Typewriter"/>
                <a:cs typeface="American Typewriter"/>
              </a:rPr>
              <a:t>Do you remember?</a:t>
            </a:r>
            <a:endParaRPr lang="en-US" dirty="0">
              <a:solidFill>
                <a:srgbClr val="837938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3" y="2579632"/>
            <a:ext cx="5953477" cy="20558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Taylor Swift is a famous </a:t>
            </a:r>
            <a:r>
              <a:rPr lang="en-US" b="1" u="sng" dirty="0" smtClean="0">
                <a:latin typeface="American Typewriter"/>
                <a:cs typeface="American Typewriter"/>
              </a:rPr>
              <a:t>Pennsylvanian</a:t>
            </a:r>
            <a:r>
              <a:rPr lang="en-US" dirty="0" smtClean="0">
                <a:latin typeface="American Typewriter"/>
                <a:cs typeface="American Typewriter"/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A: person who admires Pennsylvania</a:t>
            </a:r>
          </a:p>
          <a:p>
            <a:pPr marL="0" indent="0"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B: person who has never been to Pennsylvania</a:t>
            </a:r>
          </a:p>
          <a:p>
            <a:pPr marL="0" indent="0"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C: person from Pennsylvania</a:t>
            </a:r>
          </a:p>
          <a:p>
            <a:pPr marL="0" indent="0"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D: person who hates Pennsylvania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0999" y="3871172"/>
            <a:ext cx="2714625" cy="646331"/>
          </a:xfrm>
          <a:prstGeom prst="rect">
            <a:avLst/>
          </a:prstGeom>
          <a:solidFill>
            <a:srgbClr val="D0C79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What is the meaning of –</a:t>
            </a:r>
            <a:r>
              <a:rPr lang="en-US" dirty="0" err="1" smtClean="0">
                <a:latin typeface="American Typewriter"/>
                <a:cs typeface="American Typewriter"/>
              </a:rPr>
              <a:t>ian</a:t>
            </a:r>
            <a:r>
              <a:rPr lang="en-US" dirty="0" smtClean="0">
                <a:latin typeface="American Typewriter"/>
                <a:cs typeface="American Typewriter"/>
              </a:rPr>
              <a:t>? </a:t>
            </a:r>
            <a:endParaRPr lang="en-U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715827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Amazing Words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2520743" cy="360381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American Typewriter"/>
                <a:cs typeface="American Typewriter"/>
              </a:rPr>
              <a:t>deceiving</a:t>
            </a:r>
            <a:r>
              <a:rPr lang="en-US" sz="2000" dirty="0" smtClean="0">
                <a:latin typeface="American Typewriter"/>
                <a:cs typeface="American Typewriter"/>
              </a:rPr>
              <a:t>: verb</a:t>
            </a:r>
          </a:p>
          <a:p>
            <a:pPr marL="0" indent="0"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To make someone believe something is not true </a:t>
            </a: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41085" y="2119257"/>
            <a:ext cx="252074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n-US" sz="2000" b="1" dirty="0" smtClean="0">
                <a:latin typeface="American Typewriter"/>
                <a:cs typeface="American Typewriter"/>
              </a:rPr>
              <a:t>unthinkable</a:t>
            </a:r>
            <a:r>
              <a:rPr lang="en-US" sz="2000" dirty="0" smtClean="0">
                <a:latin typeface="American Typewriter"/>
                <a:cs typeface="American Typewriter"/>
              </a:rPr>
              <a:t>: </a:t>
            </a:r>
            <a:r>
              <a:rPr lang="en-US" sz="2000" dirty="0" err="1" smtClean="0">
                <a:latin typeface="American Typewriter"/>
                <a:cs typeface="American Typewriter"/>
              </a:rPr>
              <a:t>adj</a:t>
            </a:r>
            <a:endParaRPr lang="en-US" sz="2000" dirty="0" smtClean="0">
              <a:latin typeface="American Typewriter"/>
              <a:cs typeface="American Typewriter"/>
            </a:endParaRPr>
          </a:p>
          <a:p>
            <a:pPr marL="0" indent="0">
              <a:buFont typeface="Brush Script MT" pitchFamily="66" charset="0"/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impossible to imagine or believe</a:t>
            </a:r>
          </a:p>
          <a:p>
            <a:pPr marL="0" indent="0">
              <a:buFont typeface="Brush Script MT" pitchFamily="66" charset="0"/>
              <a:buNone/>
            </a:pPr>
            <a:endParaRPr lang="en-US" dirty="0" smtClean="0">
              <a:latin typeface="American Typewriter"/>
              <a:cs typeface="American Typewriter"/>
            </a:endParaRPr>
          </a:p>
        </p:txBody>
      </p:sp>
      <p:pic>
        <p:nvPicPr>
          <p:cNvPr id="7" name="Picture 6" descr="Pinocchi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4037002"/>
            <a:ext cx="1743026" cy="1747394"/>
          </a:xfrm>
          <a:prstGeom prst="rect">
            <a:avLst/>
          </a:prstGeom>
        </p:spPr>
      </p:pic>
      <p:pic>
        <p:nvPicPr>
          <p:cNvPr id="4" name="Picture 3" descr="unthink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85" y="3896492"/>
            <a:ext cx="2522484" cy="194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0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Amazing Words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2520743" cy="360381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American Typewriter"/>
                <a:cs typeface="American Typewriter"/>
              </a:rPr>
              <a:t>astonished</a:t>
            </a:r>
            <a:r>
              <a:rPr lang="en-US" sz="2000" dirty="0" smtClean="0">
                <a:latin typeface="American Typewriter"/>
                <a:cs typeface="American Typewriter"/>
              </a:rPr>
              <a:t>: verb</a:t>
            </a:r>
          </a:p>
          <a:p>
            <a:pPr marL="0" indent="0"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to cause a feeling of great wonder or surprise in someone</a:t>
            </a: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38158" y="2119257"/>
            <a:ext cx="252074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n-US" sz="2000" b="1" dirty="0" smtClean="0">
                <a:latin typeface="American Typewriter"/>
                <a:cs typeface="American Typewriter"/>
              </a:rPr>
              <a:t>illusion</a:t>
            </a:r>
            <a:r>
              <a:rPr lang="en-US" sz="2000" dirty="0" smtClean="0">
                <a:latin typeface="American Typewriter"/>
                <a:cs typeface="American Typewriter"/>
              </a:rPr>
              <a:t>: noun</a:t>
            </a:r>
          </a:p>
          <a:p>
            <a:pPr marL="0" indent="0">
              <a:buFont typeface="Brush Script MT" pitchFamily="66" charset="0"/>
              <a:buNone/>
            </a:pPr>
            <a:r>
              <a:rPr lang="en-US" sz="2000" dirty="0">
                <a:latin typeface="American Typewriter"/>
                <a:cs typeface="American Typewriter"/>
              </a:rPr>
              <a:t>s</a:t>
            </a:r>
            <a:r>
              <a:rPr lang="en-US" sz="2000" dirty="0" smtClean="0">
                <a:latin typeface="American Typewriter"/>
                <a:cs typeface="American Typewriter"/>
              </a:rPr>
              <a:t>omething that looks or seems different from what it is</a:t>
            </a:r>
          </a:p>
          <a:p>
            <a:pPr marL="0" indent="0">
              <a:buFont typeface="Brush Script MT" pitchFamily="66" charset="0"/>
              <a:buNone/>
            </a:pPr>
            <a:endParaRPr lang="en-US" dirty="0" smtClean="0">
              <a:latin typeface="American Typewriter"/>
              <a:cs typeface="American Typewriter"/>
            </a:endParaRPr>
          </a:p>
        </p:txBody>
      </p:sp>
      <p:pic>
        <p:nvPicPr>
          <p:cNvPr id="7" name="Picture 6" descr="astonishe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4269857"/>
            <a:ext cx="2413947" cy="1453212"/>
          </a:xfrm>
          <a:prstGeom prst="rect">
            <a:avLst/>
          </a:prstGeom>
        </p:spPr>
      </p:pic>
      <p:pic>
        <p:nvPicPr>
          <p:cNvPr id="8" name="Picture 7" descr="Illusi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628" y="4037002"/>
            <a:ext cx="2378273" cy="18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0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Amazing Words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2520743" cy="360381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American Typewriter"/>
                <a:cs typeface="American Typewriter"/>
              </a:rPr>
              <a:t>disappeared</a:t>
            </a:r>
            <a:r>
              <a:rPr lang="en-US" sz="2000" dirty="0" smtClean="0">
                <a:latin typeface="American Typewriter"/>
                <a:cs typeface="American Typewriter"/>
              </a:rPr>
              <a:t>: verb</a:t>
            </a:r>
          </a:p>
          <a:p>
            <a:pPr marL="0" indent="0"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to stop being visible </a:t>
            </a: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38158" y="2119257"/>
            <a:ext cx="252074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n-US" sz="2000" b="1" dirty="0" smtClean="0">
                <a:latin typeface="American Typewriter"/>
                <a:cs typeface="American Typewriter"/>
              </a:rPr>
              <a:t>spectators:</a:t>
            </a:r>
            <a:r>
              <a:rPr lang="en-US" sz="2000" dirty="0" smtClean="0">
                <a:latin typeface="American Typewriter"/>
                <a:cs typeface="American Typewriter"/>
              </a:rPr>
              <a:t> noun</a:t>
            </a:r>
          </a:p>
          <a:p>
            <a:pPr marL="0" indent="0">
              <a:buFont typeface="Brush Script MT" pitchFamily="66" charset="0"/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person who watches an event, show, game, or activity, part of an audience</a:t>
            </a:r>
          </a:p>
          <a:p>
            <a:pPr marL="0" indent="0">
              <a:buFont typeface="Brush Script MT" pitchFamily="66" charset="0"/>
              <a:buNone/>
            </a:pPr>
            <a:endParaRPr lang="en-US" sz="2000" dirty="0" smtClean="0">
              <a:latin typeface="American Typewriter"/>
              <a:cs typeface="American Typewriter"/>
            </a:endParaRPr>
          </a:p>
        </p:txBody>
      </p:sp>
      <p:pic>
        <p:nvPicPr>
          <p:cNvPr id="7" name="Picture 6" descr="spectator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52" y="4087934"/>
            <a:ext cx="2535849" cy="1690566"/>
          </a:xfrm>
          <a:prstGeom prst="rect">
            <a:avLst/>
          </a:prstGeom>
        </p:spPr>
      </p:pic>
      <p:pic>
        <p:nvPicPr>
          <p:cNvPr id="6" name="Picture 5" descr="disappe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9" y="4087933"/>
            <a:ext cx="2520743" cy="163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0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Lesson Vocabulary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8"/>
            <a:ext cx="3548782" cy="2005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merican Typewriter"/>
                <a:cs typeface="American Typewriter"/>
              </a:rPr>
              <a:t>beakers</a:t>
            </a:r>
          </a:p>
          <a:p>
            <a:pPr marL="0" indent="0">
              <a:buNone/>
            </a:pPr>
            <a:endParaRPr lang="en-US" sz="1000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noun(it is a thing)</a:t>
            </a:r>
          </a:p>
          <a:p>
            <a:pPr marL="0" indent="0">
              <a:buNone/>
            </a:pPr>
            <a:endParaRPr lang="en-US" sz="1100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</p:txBody>
      </p:sp>
      <p:pic>
        <p:nvPicPr>
          <p:cNvPr id="4" name="Picture 3" descr="beaker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822" y="2119257"/>
            <a:ext cx="3336310" cy="200543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615439" y="4261788"/>
            <a:ext cx="5917215" cy="12164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n-US" sz="2200" dirty="0" smtClean="0">
                <a:latin typeface="American Typewriter"/>
                <a:cs typeface="American Typewriter"/>
              </a:rPr>
              <a:t>Thin glass or metal </a:t>
            </a:r>
            <a:r>
              <a:rPr lang="en-US" sz="2200" b="1" dirty="0" smtClean="0">
                <a:latin typeface="American Typewriter"/>
                <a:cs typeface="American Typewriter"/>
              </a:rPr>
              <a:t>container</a:t>
            </a:r>
            <a:r>
              <a:rPr lang="en-US" sz="2200" dirty="0" smtClean="0">
                <a:latin typeface="American Typewriter"/>
                <a:cs typeface="American Typewriter"/>
              </a:rPr>
              <a:t> with a flat bottom and a small lip for pouring that is </a:t>
            </a:r>
            <a:r>
              <a:rPr lang="en-US" sz="2200" b="1" dirty="0" smtClean="0">
                <a:latin typeface="American Typewriter"/>
                <a:cs typeface="American Typewriter"/>
              </a:rPr>
              <a:t>used in laboratories</a:t>
            </a:r>
            <a:r>
              <a:rPr lang="en-US" sz="2200" dirty="0" smtClean="0">
                <a:latin typeface="American Typewriter"/>
                <a:cs typeface="American Typewriter"/>
              </a:rPr>
              <a:t>.</a:t>
            </a:r>
          </a:p>
          <a:p>
            <a:pPr marL="0" indent="0">
              <a:buFont typeface="Brush Script MT" pitchFamily="66" charset="0"/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Font typeface="Brush Script MT" pitchFamily="66" charset="0"/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Font typeface="Brush Script MT" pitchFamily="66" charset="0"/>
              <a:buNone/>
            </a:pPr>
            <a:endParaRPr lang="en-US" dirty="0" smtClean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3377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Lesson Vocabulary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804" y="2119256"/>
            <a:ext cx="3864411" cy="37576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merican Typewriter"/>
                <a:cs typeface="American Typewriter"/>
              </a:rPr>
              <a:t>hollow</a:t>
            </a:r>
            <a:endParaRPr lang="en-US" sz="1400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adjective </a:t>
            </a:r>
            <a:r>
              <a:rPr lang="en-US" sz="2000" i="1" dirty="0" smtClean="0">
                <a:latin typeface="American Typewriter"/>
                <a:cs typeface="American Typewriter"/>
              </a:rPr>
              <a:t>(a describing word)</a:t>
            </a:r>
          </a:p>
          <a:p>
            <a:pPr marL="0" indent="0">
              <a:buNone/>
            </a:pPr>
            <a:endParaRPr lang="en-US" sz="1000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Having nothing, only air, inside; with a hole inside. Not solid.</a:t>
            </a:r>
          </a:p>
          <a:p>
            <a:pPr marL="0" indent="0">
              <a:buNone/>
            </a:pPr>
            <a:endParaRPr lang="en-US" sz="1200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sz="2000" dirty="0">
                <a:latin typeface="American Typewriter"/>
                <a:cs typeface="American Typewriter"/>
              </a:rPr>
              <a:t>*Synonym: </a:t>
            </a:r>
            <a:r>
              <a:rPr lang="en-US" sz="2000" i="1" dirty="0">
                <a:latin typeface="American Typewriter"/>
                <a:cs typeface="American Typewriter"/>
              </a:rPr>
              <a:t>empty</a:t>
            </a:r>
            <a:endParaRPr lang="en-US" sz="2000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sz="300" dirty="0">
              <a:latin typeface="American Typewriter"/>
              <a:cs typeface="American Typewriter"/>
            </a:endParaRPr>
          </a:p>
        </p:txBody>
      </p:sp>
      <p:pic>
        <p:nvPicPr>
          <p:cNvPr id="4" name="Picture 3" descr="holl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50" y="2274940"/>
            <a:ext cx="3427022" cy="235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Lesson Vocabulary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391" y="2020067"/>
            <a:ext cx="4124960" cy="360381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American Typewriter"/>
                <a:cs typeface="American Typewriter"/>
              </a:rPr>
              <a:t>identity</a:t>
            </a:r>
          </a:p>
          <a:p>
            <a:pPr marL="0" indent="0">
              <a:buNone/>
            </a:pPr>
            <a:endParaRPr lang="en-US" sz="1100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noun (it is a thing)</a:t>
            </a:r>
          </a:p>
          <a:p>
            <a:pPr marL="0" indent="0">
              <a:buNone/>
            </a:pPr>
            <a:endParaRPr lang="en-US" sz="1100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Who or what you are; what</a:t>
            </a: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something is. </a:t>
            </a: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</p:txBody>
      </p:sp>
      <p:pic>
        <p:nvPicPr>
          <p:cNvPr id="4" name="Picture 3" descr="identity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2020067"/>
            <a:ext cx="2628900" cy="3086100"/>
          </a:xfrm>
          <a:prstGeom prst="rect">
            <a:avLst/>
          </a:prstGeom>
        </p:spPr>
      </p:pic>
      <p:pic>
        <p:nvPicPr>
          <p:cNvPr id="5" name="Picture 4" descr="drivers license.jpg"/>
          <p:cNvPicPr>
            <a:picLocks noChangeAspect="1"/>
          </p:cNvPicPr>
          <p:nvPr/>
        </p:nvPicPr>
        <p:blipFill>
          <a:blip r:embed="rId3" cstate="email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93" y="4435738"/>
            <a:ext cx="3287926" cy="17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Lesson Vocabulary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3636179" cy="4098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merican Typewriter"/>
                <a:cs typeface="American Typewriter"/>
              </a:rPr>
              <a:t>lecture</a:t>
            </a:r>
          </a:p>
          <a:p>
            <a:pPr marL="0" indent="0">
              <a:buNone/>
            </a:pPr>
            <a:endParaRPr lang="en-US" sz="1200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noun (a thing)</a:t>
            </a:r>
          </a:p>
          <a:p>
            <a:pPr marL="0" indent="0">
              <a:buNone/>
            </a:pPr>
            <a:endParaRPr lang="en-US" sz="1300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sz="1300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sz="1300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sz="1300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sz="1300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A planned talk on a chosen subject before an audience; a speech.</a:t>
            </a: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</p:txBody>
      </p:sp>
      <p:pic>
        <p:nvPicPr>
          <p:cNvPr id="4" name="Picture 3" descr="le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95" y="2346751"/>
            <a:ext cx="3473561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Lesson Vocabulary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020067"/>
            <a:ext cx="6196405" cy="115493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American Typewriter"/>
                <a:cs typeface="American Typewriter"/>
              </a:rPr>
              <a:t>m</a:t>
            </a:r>
            <a:r>
              <a:rPr lang="en-US" sz="3200" b="1" dirty="0" smtClean="0">
                <a:latin typeface="American Typewriter"/>
                <a:cs typeface="American Typewriter"/>
              </a:rPr>
              <a:t>icroscope</a:t>
            </a:r>
          </a:p>
          <a:p>
            <a:pPr marL="0" indent="0">
              <a:buNone/>
            </a:pPr>
            <a:r>
              <a:rPr lang="en-US" sz="2800" dirty="0" smtClean="0">
                <a:latin typeface="American Typewriter"/>
                <a:cs typeface="American Typewriter"/>
              </a:rPr>
              <a:t>noun </a:t>
            </a:r>
            <a:r>
              <a:rPr lang="en-US" i="1" dirty="0" smtClean="0">
                <a:latin typeface="American Typewriter"/>
                <a:cs typeface="American Typewriter"/>
              </a:rPr>
              <a:t>(it’s a thing)</a:t>
            </a: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</p:txBody>
      </p:sp>
      <p:pic>
        <p:nvPicPr>
          <p:cNvPr id="4" name="Picture 3" descr="microsco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67" y="3175000"/>
            <a:ext cx="2667000" cy="303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1573" y="3175000"/>
            <a:ext cx="47101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merican Typewriter"/>
                <a:cs typeface="American Typewriter"/>
              </a:rPr>
              <a:t>Device with a lens or combination of lenses for </a:t>
            </a:r>
            <a:r>
              <a:rPr lang="en-US" sz="2400" b="1" dirty="0" smtClean="0">
                <a:latin typeface="American Typewriter"/>
                <a:cs typeface="American Typewriter"/>
              </a:rPr>
              <a:t>making small things look larger</a:t>
            </a:r>
            <a:r>
              <a:rPr lang="en-US" sz="2400" dirty="0" smtClean="0">
                <a:latin typeface="American Typewriter"/>
                <a:cs typeface="American Typewriter"/>
              </a:rPr>
              <a:t>; often used to see bacteria, blood cells and other objects not visible to the naked eye</a:t>
            </a:r>
            <a:endParaRPr lang="en-US" sz="24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3377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Lesson Vocabulary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646" y="2119257"/>
            <a:ext cx="4227622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American Typewriter"/>
                <a:cs typeface="American Typewriter"/>
              </a:rPr>
              <a:t>precise</a:t>
            </a:r>
          </a:p>
          <a:p>
            <a:pPr marL="0" indent="0">
              <a:buNone/>
            </a:pPr>
            <a:r>
              <a:rPr lang="en-US" sz="2800" dirty="0" smtClean="0">
                <a:latin typeface="American Typewriter"/>
                <a:cs typeface="American Typewriter"/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latin typeface="American Typewriter"/>
                <a:cs typeface="American Typewriter"/>
              </a:rPr>
              <a:t>adjective </a:t>
            </a:r>
            <a:r>
              <a:rPr lang="en-US" i="1" dirty="0" smtClean="0">
                <a:latin typeface="American Typewriter"/>
                <a:cs typeface="American Typewriter"/>
              </a:rPr>
              <a:t>(it describes something)</a:t>
            </a:r>
          </a:p>
          <a:p>
            <a:pPr marL="0" indent="0">
              <a:buNone/>
            </a:pPr>
            <a:r>
              <a:rPr lang="en-US" sz="2800" dirty="0">
                <a:latin typeface="American Typewriter"/>
                <a:cs typeface="American Typewriter"/>
              </a:rPr>
              <a:t> </a:t>
            </a:r>
            <a:r>
              <a:rPr lang="en-US" sz="2800" dirty="0" smtClean="0">
                <a:latin typeface="American Typewriter"/>
                <a:cs typeface="American Typewriter"/>
              </a:rPr>
              <a:t>                             </a:t>
            </a:r>
          </a:p>
          <a:p>
            <a:pPr marL="0" indent="0">
              <a:buNone/>
            </a:pPr>
            <a:r>
              <a:rPr lang="en-US" sz="2800" dirty="0" smtClean="0">
                <a:latin typeface="American Typewriter"/>
                <a:cs typeface="American Typewriter"/>
              </a:rPr>
              <a:t>very definite or correct;                             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37938"/>
                </a:solidFill>
                <a:latin typeface="American Typewriter"/>
                <a:cs typeface="American Typewriter"/>
              </a:rPr>
              <a:t>exact</a:t>
            </a:r>
            <a:r>
              <a:rPr lang="en-US" sz="2800" dirty="0" smtClean="0">
                <a:latin typeface="American Typewriter"/>
                <a:cs typeface="American Typewriter"/>
              </a:rPr>
              <a:t>; accurate.</a:t>
            </a:r>
          </a:p>
        </p:txBody>
      </p:sp>
      <p:pic>
        <p:nvPicPr>
          <p:cNvPr id="4" name="Picture 3" descr="preci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3" y="2133939"/>
            <a:ext cx="2525612" cy="377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46962"/>
            <a:ext cx="6965245" cy="120248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Lesson Vocabulary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4018257"/>
            <a:ext cx="6196405" cy="17048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merican Typewriter"/>
                <a:cs typeface="American Typewriter"/>
              </a:rPr>
              <a:t>relentless</a:t>
            </a:r>
          </a:p>
          <a:p>
            <a:pPr marL="0" indent="0">
              <a:buNone/>
            </a:pPr>
            <a:endParaRPr lang="en-US" sz="1300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adjective</a:t>
            </a:r>
          </a:p>
          <a:p>
            <a:pPr marL="0" indent="0">
              <a:buNone/>
            </a:pPr>
            <a:endParaRPr lang="en-US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Without giving up; not relenting; unyielding</a:t>
            </a: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</p:txBody>
      </p:sp>
      <p:pic>
        <p:nvPicPr>
          <p:cNvPr id="4" name="Picture 3" descr="never-give-up-quot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849447"/>
            <a:ext cx="6350000" cy="1998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9750" y="4286250"/>
            <a:ext cx="3397250" cy="646331"/>
          </a:xfrm>
          <a:prstGeom prst="rect">
            <a:avLst/>
          </a:prstGeom>
          <a:solidFill>
            <a:srgbClr val="D0C792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merican Typewriter"/>
                <a:cs typeface="American Typewriter"/>
              </a:rPr>
              <a:t>If someone is relentless, are they going to stop doing it?</a:t>
            </a:r>
            <a:endParaRPr lang="en-US" i="1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3377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2108</TotalTime>
  <Words>966</Words>
  <Application>Microsoft Macintosh PowerPoint</Application>
  <PresentationFormat>On-screen Show (4:3)</PresentationFormat>
  <Paragraphs>185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Pushpin</vt:lpstr>
      <vt:lpstr>The Case of the Gasping Garbage</vt:lpstr>
      <vt:lpstr>Lesson Vocabulary</vt:lpstr>
      <vt:lpstr>Lesson Vocabulary</vt:lpstr>
      <vt:lpstr>Lesson Vocabulary</vt:lpstr>
      <vt:lpstr>Lesson Vocabulary</vt:lpstr>
      <vt:lpstr>Lesson Vocabulary</vt:lpstr>
      <vt:lpstr>Lesson Vocabulary</vt:lpstr>
      <vt:lpstr>Lesson Vocabulary</vt:lpstr>
      <vt:lpstr>Lesson Vocabulary</vt:lpstr>
      <vt:lpstr>Skill and Strategy</vt:lpstr>
      <vt:lpstr>Skill and Strategy</vt:lpstr>
      <vt:lpstr>Word Analysis Suffixes: -ian, -ist, -ism</vt:lpstr>
      <vt:lpstr>Word Analysis Let’s Practice!</vt:lpstr>
      <vt:lpstr>Amazing Words</vt:lpstr>
      <vt:lpstr>Amazing Words</vt:lpstr>
      <vt:lpstr>The Case of the Gasping Garbage</vt:lpstr>
      <vt:lpstr>Word Analysis Let’s Practice!</vt:lpstr>
      <vt:lpstr>Word Analysis Your turn!</vt:lpstr>
      <vt:lpstr>Skill Let’s Remember</vt:lpstr>
      <vt:lpstr>Skill and Strategy Now it is your turn!</vt:lpstr>
      <vt:lpstr>Word Analysis Do you remember?</vt:lpstr>
      <vt:lpstr>Word Analysis Do you remember?</vt:lpstr>
      <vt:lpstr>Amazing Words</vt:lpstr>
      <vt:lpstr>Amazing Words</vt:lpstr>
      <vt:lpstr>Amazing Words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Case of the Gasping Garbage</dc:title>
  <dc:creator>Teacher</dc:creator>
  <cp:lastModifiedBy>Taylor Lestage</cp:lastModifiedBy>
  <cp:revision>39</cp:revision>
  <dcterms:created xsi:type="dcterms:W3CDTF">2013-12-05T23:07:26Z</dcterms:created>
  <dcterms:modified xsi:type="dcterms:W3CDTF">2015-04-08T12:58:52Z</dcterms:modified>
</cp:coreProperties>
</file>